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8" r:id="rId14"/>
    <p:sldId id="279" r:id="rId15"/>
    <p:sldId id="280" r:id="rId16"/>
    <p:sldId id="281" r:id="rId17"/>
    <p:sldId id="282" r:id="rId18"/>
    <p:sldId id="271" r:id="rId19"/>
    <p:sldId id="272" r:id="rId20"/>
    <p:sldId id="273" r:id="rId21"/>
    <p:sldId id="274" r:id="rId22"/>
    <p:sldId id="275" r:id="rId23"/>
    <p:sldId id="276" r:id="rId24"/>
    <p:sldId id="27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FFA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7" d="100"/>
          <a:sy n="107" d="100"/>
        </p:scale>
        <p:origin x="101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9"/>
          </a:xfrm>
        </p:spPr>
        <p:txBody>
          <a:bodyPr>
            <a:noAutofit/>
          </a:bodyPr>
          <a:lstStyle/>
          <a:p>
            <a:r>
              <a:rPr sz="2800" dirty="0">
                <a:solidFill>
                  <a:srgbClr val="FF0000"/>
                </a:solidFill>
              </a:rPr>
              <a:t>FireShield.AI – Wildfire Risk Detection &amp; Shelter Locator</a:t>
            </a:r>
          </a:p>
        </p:txBody>
      </p:sp>
      <p:sp>
        <p:nvSpPr>
          <p:cNvPr id="3" name="Content Placeholder 2"/>
          <p:cNvSpPr>
            <a:spLocks noGrp="1"/>
          </p:cNvSpPr>
          <p:nvPr>
            <p:ph idx="1"/>
          </p:nvPr>
        </p:nvSpPr>
        <p:spPr>
          <a:xfrm>
            <a:off x="457200" y="797860"/>
            <a:ext cx="8229600" cy="5719482"/>
          </a:xfrm>
          <a:noFill/>
        </p:spPr>
        <p:txBody>
          <a:bodyPr/>
          <a:lstStyle/>
          <a:p>
            <a:pPr marL="0" indent="0">
              <a:buNone/>
            </a:pPr>
            <a:r>
              <a:rPr lang="en-US" sz="1800" dirty="0">
                <a:solidFill>
                  <a:schemeClr val="tx2">
                    <a:lumMod val="60000"/>
                    <a:lumOff val="40000"/>
                  </a:schemeClr>
                </a:solidFill>
              </a:rPr>
              <a:t>	     </a:t>
            </a:r>
            <a:r>
              <a:rPr sz="2400" dirty="0">
                <a:solidFill>
                  <a:srgbClr val="5BFFA5"/>
                </a:solidFill>
              </a:rPr>
              <a:t>A Streamlit-powered AI Web App for Public Safety</a:t>
            </a:r>
            <a:br>
              <a:rPr lang="en-US" sz="1800" u="sng" dirty="0">
                <a:solidFill>
                  <a:schemeClr val="tx2">
                    <a:lumMod val="60000"/>
                    <a:lumOff val="40000"/>
                  </a:schemeClr>
                </a:solidFill>
              </a:rPr>
            </a:br>
            <a:r>
              <a:rPr lang="en-US" sz="1800" dirty="0">
                <a:solidFill>
                  <a:schemeClr val="bg1"/>
                </a:solidFill>
              </a:rPr>
              <a:t>In recent years, wildfires have increasingly devastated communities across the United States, most notably in California, where entire neighborhoods have been destroyed, homes reduced to ashes, and lives disrupted in minutes. While property loss is evident, the real tragedy lies in the lack of accessible tools that help everyday people assess danger and act quickly.</a:t>
            </a:r>
          </a:p>
          <a:p>
            <a:pPr marL="0" indent="0">
              <a:buNone/>
            </a:pPr>
            <a:r>
              <a:rPr lang="en-US" sz="1800" dirty="0">
                <a:solidFill>
                  <a:schemeClr val="bg1"/>
                </a:solidFill>
              </a:rPr>
              <a:t>Motivated by these events, I created </a:t>
            </a:r>
            <a:r>
              <a:rPr lang="en-US" sz="1800" b="1" dirty="0">
                <a:solidFill>
                  <a:schemeClr val="bg1"/>
                </a:solidFill>
              </a:rPr>
              <a:t>FireShield.AI</a:t>
            </a:r>
            <a:r>
              <a:rPr lang="en-US" sz="1800" dirty="0">
                <a:solidFill>
                  <a:schemeClr val="bg1"/>
                </a:solidFill>
              </a:rPr>
              <a:t> — a </a:t>
            </a:r>
            <a:r>
              <a:rPr lang="en-US" sz="1800" b="1" dirty="0">
                <a:solidFill>
                  <a:schemeClr val="bg1"/>
                </a:solidFill>
              </a:rPr>
              <a:t>Streamlit-powered AI web   </a:t>
            </a:r>
          </a:p>
          <a:p>
            <a:pPr marL="0" indent="0">
              <a:buNone/>
            </a:pPr>
            <a:r>
              <a:rPr lang="en-US" sz="1800" b="1" dirty="0">
                <a:solidFill>
                  <a:schemeClr val="bg1"/>
                </a:solidFill>
              </a:rPr>
              <a:t>app</a:t>
            </a:r>
            <a:r>
              <a:rPr lang="en-US" sz="1800" dirty="0">
                <a:solidFill>
                  <a:schemeClr val="bg1"/>
                </a:solidFill>
              </a:rPr>
              <a:t> designed to protect public safety by predicting wildfire risk by ZIP code and   </a:t>
            </a:r>
          </a:p>
          <a:p>
            <a:pPr marL="0" indent="0">
              <a:buNone/>
            </a:pPr>
            <a:r>
              <a:rPr lang="en-US" sz="1800" dirty="0">
                <a:solidFill>
                  <a:schemeClr val="bg1"/>
                </a:solidFill>
              </a:rPr>
              <a:t>locating nearby emergency shelters.</a:t>
            </a:r>
          </a:p>
          <a:p>
            <a:pPr marL="0" indent="0">
              <a:buNone/>
            </a:pPr>
            <a:r>
              <a:rPr lang="en-US" sz="1800" dirty="0">
                <a:solidFill>
                  <a:schemeClr val="bg1"/>
                </a:solidFill>
              </a:rPr>
              <a:t>This project is not just about code — it’s about building something that can </a:t>
            </a:r>
            <a:r>
              <a:rPr lang="en-US" sz="1800" b="1" dirty="0">
                <a:solidFill>
                  <a:schemeClr val="bg1"/>
                </a:solidFill>
              </a:rPr>
              <a:t>save    </a:t>
            </a:r>
          </a:p>
          <a:p>
            <a:pPr marL="0" indent="0">
              <a:buNone/>
            </a:pPr>
            <a:r>
              <a:rPr lang="en-US" sz="1800" b="1" dirty="0">
                <a:solidFill>
                  <a:schemeClr val="bg1"/>
                </a:solidFill>
              </a:rPr>
              <a:t> lives</a:t>
            </a:r>
            <a:r>
              <a:rPr lang="en-US" sz="1800" dirty="0">
                <a:solidFill>
                  <a:schemeClr val="bg1"/>
                </a:solidFill>
              </a:rPr>
              <a:t>, </a:t>
            </a:r>
            <a:r>
              <a:rPr lang="en-US" sz="1800" b="1" dirty="0">
                <a:solidFill>
                  <a:schemeClr val="bg1"/>
                </a:solidFill>
              </a:rPr>
              <a:t>increase preparedness</a:t>
            </a:r>
            <a:r>
              <a:rPr lang="en-US" sz="1800" dirty="0">
                <a:solidFill>
                  <a:schemeClr val="bg1"/>
                </a:solidFill>
              </a:rPr>
              <a:t>, and bring </a:t>
            </a:r>
            <a:r>
              <a:rPr lang="en-US" sz="1800" b="1" dirty="0">
                <a:solidFill>
                  <a:schemeClr val="bg1"/>
                </a:solidFill>
              </a:rPr>
              <a:t>technology to the front lines of disaster   </a:t>
            </a:r>
          </a:p>
          <a:p>
            <a:pPr marL="0" indent="0">
              <a:buNone/>
            </a:pPr>
            <a:r>
              <a:rPr lang="en-US" sz="1800" b="1" dirty="0"/>
              <a:t> </a:t>
            </a:r>
            <a:r>
              <a:rPr lang="en-US" sz="1800" b="1" dirty="0">
                <a:solidFill>
                  <a:schemeClr val="bg1"/>
                </a:solidFill>
              </a:rPr>
              <a:t>response</a:t>
            </a:r>
            <a:r>
              <a:rPr lang="en-US" sz="1800" dirty="0"/>
              <a:t>.</a:t>
            </a:r>
          </a:p>
          <a:p>
            <a:endParaRPr lang="en-US" sz="1800" u="sng" dirty="0">
              <a:solidFill>
                <a:schemeClr val="tx2">
                  <a:lumMod val="60000"/>
                  <a:lumOff val="4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Final Thoughts</a:t>
            </a:r>
          </a:p>
        </p:txBody>
      </p:sp>
      <p:sp>
        <p:nvSpPr>
          <p:cNvPr id="3" name="Content Placeholder 2"/>
          <p:cNvSpPr>
            <a:spLocks noGrp="1"/>
          </p:cNvSpPr>
          <p:nvPr>
            <p:ph idx="1"/>
          </p:nvPr>
        </p:nvSpPr>
        <p:spPr/>
        <p:txBody>
          <a:bodyPr/>
          <a:lstStyle/>
          <a:p>
            <a:r>
              <a:rPr dirty="0"/>
              <a:t> Saves lives with real-time location info</a:t>
            </a:r>
          </a:p>
          <a:p>
            <a:r>
              <a:rPr dirty="0"/>
              <a:t> Clean and interactive interface</a:t>
            </a:r>
          </a:p>
          <a:p>
            <a:r>
              <a:rPr lang="en-US" dirty="0"/>
              <a:t>L</a:t>
            </a:r>
            <a:r>
              <a:rPr dirty="0"/>
              <a:t>ive fire data &amp; alerts</a:t>
            </a:r>
            <a:r>
              <a:rPr lang="en-US" dirty="0"/>
              <a:t>, alternate fall back to offline data. Governments publishes when the fire in the state, it allocates schools, collages and churches as shelters. We can update fallback offline data in case if live data is not available.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61D92-1344-06E9-11FC-25ADFB9150AA}"/>
              </a:ext>
            </a:extLst>
          </p:cNvPr>
          <p:cNvSpPr>
            <a:spLocks noGrp="1"/>
          </p:cNvSpPr>
          <p:nvPr>
            <p:ph type="title"/>
          </p:nvPr>
        </p:nvSpPr>
        <p:spPr>
          <a:xfrm>
            <a:off x="457200" y="274638"/>
            <a:ext cx="7422776" cy="541150"/>
          </a:xfrm>
        </p:spPr>
        <p:txBody>
          <a:bodyPr>
            <a:normAutofit/>
          </a:bodyPr>
          <a:lstStyle/>
          <a:p>
            <a:r>
              <a:rPr lang="en-US" sz="1600" dirty="0">
                <a:solidFill>
                  <a:schemeClr val="accent1">
                    <a:lumMod val="75000"/>
                  </a:schemeClr>
                </a:solidFill>
              </a:rPr>
              <a:t>First application launch screen</a:t>
            </a:r>
          </a:p>
        </p:txBody>
      </p:sp>
      <p:pic>
        <p:nvPicPr>
          <p:cNvPr id="4" name="Picture 3">
            <a:extLst>
              <a:ext uri="{FF2B5EF4-FFF2-40B4-BE49-F238E27FC236}">
                <a16:creationId xmlns:a16="http://schemas.microsoft.com/office/drawing/2014/main" id="{4B4A362F-F2B3-16F7-BF06-BA6061FF9703}"/>
              </a:ext>
            </a:extLst>
          </p:cNvPr>
          <p:cNvPicPr>
            <a:picLocks noChangeAspect="1"/>
          </p:cNvPicPr>
          <p:nvPr/>
        </p:nvPicPr>
        <p:blipFill>
          <a:blip r:embed="rId2"/>
          <a:stretch>
            <a:fillRect/>
          </a:stretch>
        </p:blipFill>
        <p:spPr>
          <a:xfrm>
            <a:off x="724723" y="690282"/>
            <a:ext cx="7470875" cy="5988424"/>
          </a:xfrm>
          <a:prstGeom prst="rect">
            <a:avLst/>
          </a:prstGeom>
        </p:spPr>
      </p:pic>
    </p:spTree>
    <p:extLst>
      <p:ext uri="{BB962C8B-B14F-4D97-AF65-F5344CB8AC3E}">
        <p14:creationId xmlns:p14="http://schemas.microsoft.com/office/powerpoint/2010/main" val="119076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300A-B35F-87ED-C8D1-0839519F770A}"/>
              </a:ext>
            </a:extLst>
          </p:cNvPr>
          <p:cNvSpPr>
            <a:spLocks noGrp="1"/>
          </p:cNvSpPr>
          <p:nvPr>
            <p:ph type="title"/>
          </p:nvPr>
        </p:nvSpPr>
        <p:spPr>
          <a:xfrm>
            <a:off x="457200" y="274638"/>
            <a:ext cx="8229600" cy="424609"/>
          </a:xfrm>
        </p:spPr>
        <p:txBody>
          <a:bodyPr>
            <a:normAutofit/>
          </a:bodyPr>
          <a:lstStyle/>
          <a:p>
            <a:r>
              <a:rPr lang="en-US" sz="2000" dirty="0"/>
              <a:t>Search- Enter the zip code and click on Generate My Checklist &amp; Risk</a:t>
            </a:r>
          </a:p>
        </p:txBody>
      </p:sp>
      <p:pic>
        <p:nvPicPr>
          <p:cNvPr id="9" name="Picture 8">
            <a:extLst>
              <a:ext uri="{FF2B5EF4-FFF2-40B4-BE49-F238E27FC236}">
                <a16:creationId xmlns:a16="http://schemas.microsoft.com/office/drawing/2014/main" id="{F814F0FC-6BE7-9410-B426-C86F209CD041}"/>
              </a:ext>
            </a:extLst>
          </p:cNvPr>
          <p:cNvPicPr>
            <a:picLocks noChangeAspect="1"/>
          </p:cNvPicPr>
          <p:nvPr/>
        </p:nvPicPr>
        <p:blipFill>
          <a:blip r:embed="rId2"/>
          <a:stretch>
            <a:fillRect/>
          </a:stretch>
        </p:blipFill>
        <p:spPr>
          <a:xfrm>
            <a:off x="438912" y="699246"/>
            <a:ext cx="8446662" cy="6293225"/>
          </a:xfrm>
          <a:prstGeom prst="rect">
            <a:avLst/>
          </a:prstGeom>
        </p:spPr>
      </p:pic>
    </p:spTree>
    <p:extLst>
      <p:ext uri="{BB962C8B-B14F-4D97-AF65-F5344CB8AC3E}">
        <p14:creationId xmlns:p14="http://schemas.microsoft.com/office/powerpoint/2010/main" val="2718460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759D-DA29-6860-1FAD-7D25A4B00460}"/>
              </a:ext>
            </a:extLst>
          </p:cNvPr>
          <p:cNvSpPr>
            <a:spLocks noGrp="1"/>
          </p:cNvSpPr>
          <p:nvPr>
            <p:ph type="title"/>
          </p:nvPr>
        </p:nvSpPr>
        <p:spPr>
          <a:xfrm>
            <a:off x="457200" y="274638"/>
            <a:ext cx="8229600" cy="415644"/>
          </a:xfrm>
        </p:spPr>
        <p:txBody>
          <a:bodyPr>
            <a:normAutofit fontScale="90000"/>
          </a:bodyPr>
          <a:lstStyle/>
          <a:p>
            <a:r>
              <a:rPr lang="en-US" sz="2000" dirty="0"/>
              <a:t>The result for entered zip code 21093-</a:t>
            </a:r>
            <a:r>
              <a:rPr lang="en-US" sz="2000" dirty="0">
                <a:solidFill>
                  <a:schemeClr val="accent1">
                    <a:lumMod val="75000"/>
                  </a:schemeClr>
                </a:solidFill>
              </a:rPr>
              <a:t>Shelters and Estimated Fire Risk</a:t>
            </a:r>
            <a:r>
              <a:rPr lang="en-US" sz="2000" dirty="0"/>
              <a:t> </a:t>
            </a:r>
            <a:br>
              <a:rPr lang="en-US" sz="2000" dirty="0"/>
            </a:br>
            <a:r>
              <a:rPr lang="en-US" sz="2000" dirty="0">
                <a:solidFill>
                  <a:srgbClr val="FF0000"/>
                </a:solidFill>
              </a:rPr>
              <a:t>There are no shelters from the live data and fallback shelters.</a:t>
            </a:r>
            <a:br>
              <a:rPr lang="en-US" sz="2000" dirty="0">
                <a:solidFill>
                  <a:srgbClr val="FF0000"/>
                </a:solidFill>
              </a:rPr>
            </a:br>
            <a:r>
              <a:rPr lang="en-US" sz="1300" dirty="0"/>
              <a:t>Note: Fallback Shelters- The offline data stored in the Shelters_Full_Mock.csv file</a:t>
            </a:r>
            <a:br>
              <a:rPr lang="en-US" sz="2000" dirty="0"/>
            </a:br>
            <a:r>
              <a:rPr lang="en-US" sz="2000" dirty="0"/>
              <a:t> </a:t>
            </a:r>
          </a:p>
        </p:txBody>
      </p:sp>
      <p:pic>
        <p:nvPicPr>
          <p:cNvPr id="4" name="Picture 3">
            <a:extLst>
              <a:ext uri="{FF2B5EF4-FFF2-40B4-BE49-F238E27FC236}">
                <a16:creationId xmlns:a16="http://schemas.microsoft.com/office/drawing/2014/main" id="{15BF75AB-F8CF-1D55-68AA-1DAB4997E75F}"/>
              </a:ext>
            </a:extLst>
          </p:cNvPr>
          <p:cNvPicPr>
            <a:picLocks noChangeAspect="1"/>
          </p:cNvPicPr>
          <p:nvPr/>
        </p:nvPicPr>
        <p:blipFill>
          <a:blip r:embed="rId2"/>
          <a:stretch>
            <a:fillRect/>
          </a:stretch>
        </p:blipFill>
        <p:spPr>
          <a:xfrm>
            <a:off x="1104416" y="1185549"/>
            <a:ext cx="6935168" cy="4486901"/>
          </a:xfrm>
          <a:prstGeom prst="rect">
            <a:avLst/>
          </a:prstGeom>
        </p:spPr>
      </p:pic>
    </p:spTree>
    <p:extLst>
      <p:ext uri="{BB962C8B-B14F-4D97-AF65-F5344CB8AC3E}">
        <p14:creationId xmlns:p14="http://schemas.microsoft.com/office/powerpoint/2010/main" val="2522286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6E23D-4F1E-5813-B9D2-562EEEAC12AD}"/>
              </a:ext>
            </a:extLst>
          </p:cNvPr>
          <p:cNvSpPr>
            <a:spLocks noGrp="1"/>
          </p:cNvSpPr>
          <p:nvPr>
            <p:ph type="title"/>
          </p:nvPr>
        </p:nvSpPr>
        <p:spPr/>
        <p:txBody>
          <a:bodyPr>
            <a:normAutofit/>
          </a:bodyPr>
          <a:lstStyle/>
          <a:p>
            <a:r>
              <a:rPr lang="en-US" sz="2000" dirty="0"/>
              <a:t>The result for entered zip code 21093-</a:t>
            </a:r>
            <a:r>
              <a:rPr lang="en-US" sz="2000" dirty="0">
                <a:solidFill>
                  <a:schemeClr val="accent1">
                    <a:lumMod val="75000"/>
                  </a:schemeClr>
                </a:solidFill>
              </a:rPr>
              <a:t>Location on the MAP</a:t>
            </a:r>
            <a:endParaRPr lang="en-US" sz="2000" dirty="0"/>
          </a:p>
        </p:txBody>
      </p:sp>
      <p:pic>
        <p:nvPicPr>
          <p:cNvPr id="4" name="Picture 3">
            <a:extLst>
              <a:ext uri="{FF2B5EF4-FFF2-40B4-BE49-F238E27FC236}">
                <a16:creationId xmlns:a16="http://schemas.microsoft.com/office/drawing/2014/main" id="{03838E0F-0FB1-D3E5-932A-1834D0F57149}"/>
              </a:ext>
            </a:extLst>
          </p:cNvPr>
          <p:cNvPicPr>
            <a:picLocks noChangeAspect="1"/>
          </p:cNvPicPr>
          <p:nvPr/>
        </p:nvPicPr>
        <p:blipFill>
          <a:blip r:embed="rId2"/>
          <a:stretch>
            <a:fillRect/>
          </a:stretch>
        </p:blipFill>
        <p:spPr>
          <a:xfrm>
            <a:off x="651915" y="1414181"/>
            <a:ext cx="7840169" cy="4029637"/>
          </a:xfrm>
          <a:prstGeom prst="rect">
            <a:avLst/>
          </a:prstGeom>
        </p:spPr>
      </p:pic>
    </p:spTree>
    <p:extLst>
      <p:ext uri="{BB962C8B-B14F-4D97-AF65-F5344CB8AC3E}">
        <p14:creationId xmlns:p14="http://schemas.microsoft.com/office/powerpoint/2010/main" val="48407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D5E1D-0094-BC7C-9262-60F41764D36D}"/>
              </a:ext>
            </a:extLst>
          </p:cNvPr>
          <p:cNvSpPr>
            <a:spLocks noGrp="1"/>
          </p:cNvSpPr>
          <p:nvPr>
            <p:ph type="title"/>
          </p:nvPr>
        </p:nvSpPr>
        <p:spPr>
          <a:xfrm>
            <a:off x="457200" y="274638"/>
            <a:ext cx="7879976" cy="209456"/>
          </a:xfrm>
        </p:spPr>
        <p:txBody>
          <a:bodyPr>
            <a:normAutofit fontScale="90000"/>
          </a:bodyPr>
          <a:lstStyle/>
          <a:p>
            <a:r>
              <a:rPr lang="en-US" sz="1300" dirty="0"/>
              <a:t>Default </a:t>
            </a:r>
            <a:r>
              <a:rPr lang="en-US" sz="1300" b="1" dirty="0"/>
              <a:t>Emergency Evacuation Checklist</a:t>
            </a:r>
            <a:r>
              <a:rPr lang="en-US" sz="1300" dirty="0"/>
              <a:t> before selecting any “</a:t>
            </a:r>
            <a:r>
              <a:rPr lang="en-US" sz="1300" b="1" dirty="0"/>
              <a:t>Personalize Your Checklist”</a:t>
            </a:r>
            <a:endParaRPr lang="en-US" dirty="0"/>
          </a:p>
        </p:txBody>
      </p:sp>
      <p:pic>
        <p:nvPicPr>
          <p:cNvPr id="4" name="Picture 3">
            <a:extLst>
              <a:ext uri="{FF2B5EF4-FFF2-40B4-BE49-F238E27FC236}">
                <a16:creationId xmlns:a16="http://schemas.microsoft.com/office/drawing/2014/main" id="{145304F6-A66E-DB1E-5A12-4A71C19780E8}"/>
              </a:ext>
            </a:extLst>
          </p:cNvPr>
          <p:cNvPicPr>
            <a:picLocks noChangeAspect="1"/>
          </p:cNvPicPr>
          <p:nvPr/>
        </p:nvPicPr>
        <p:blipFill>
          <a:blip r:embed="rId2"/>
          <a:stretch>
            <a:fillRect/>
          </a:stretch>
        </p:blipFill>
        <p:spPr>
          <a:xfrm>
            <a:off x="1452127" y="2899960"/>
            <a:ext cx="6239746" cy="2876951"/>
          </a:xfrm>
          <a:prstGeom prst="rect">
            <a:avLst/>
          </a:prstGeom>
        </p:spPr>
      </p:pic>
      <p:pic>
        <p:nvPicPr>
          <p:cNvPr id="8" name="Picture 7">
            <a:extLst>
              <a:ext uri="{FF2B5EF4-FFF2-40B4-BE49-F238E27FC236}">
                <a16:creationId xmlns:a16="http://schemas.microsoft.com/office/drawing/2014/main" id="{0BF353A4-A644-4E33-8284-6C2F4914A0A5}"/>
              </a:ext>
            </a:extLst>
          </p:cNvPr>
          <p:cNvPicPr>
            <a:picLocks noChangeAspect="1"/>
          </p:cNvPicPr>
          <p:nvPr/>
        </p:nvPicPr>
        <p:blipFill>
          <a:blip r:embed="rId3"/>
          <a:stretch>
            <a:fillRect/>
          </a:stretch>
        </p:blipFill>
        <p:spPr>
          <a:xfrm>
            <a:off x="1509285" y="623167"/>
            <a:ext cx="6125430" cy="2276793"/>
          </a:xfrm>
          <a:prstGeom prst="rect">
            <a:avLst/>
          </a:prstGeom>
        </p:spPr>
      </p:pic>
    </p:spTree>
    <p:extLst>
      <p:ext uri="{BB962C8B-B14F-4D97-AF65-F5344CB8AC3E}">
        <p14:creationId xmlns:p14="http://schemas.microsoft.com/office/powerpoint/2010/main" val="236783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E1CB-B7C8-71D0-D2AF-5B8D016658B1}"/>
              </a:ext>
            </a:extLst>
          </p:cNvPr>
          <p:cNvSpPr>
            <a:spLocks noGrp="1"/>
          </p:cNvSpPr>
          <p:nvPr>
            <p:ph type="title"/>
          </p:nvPr>
        </p:nvSpPr>
        <p:spPr/>
        <p:txBody>
          <a:bodyPr>
            <a:normAutofit/>
          </a:bodyPr>
          <a:lstStyle/>
          <a:p>
            <a:r>
              <a:rPr lang="en-US" sz="2000" dirty="0"/>
              <a:t>After selecting all “</a:t>
            </a:r>
            <a:r>
              <a:rPr lang="en-US" sz="2000" b="1" dirty="0"/>
              <a:t>Personalize Your Checklist” </a:t>
            </a:r>
            <a:r>
              <a:rPr lang="en-US" sz="2000" dirty="0"/>
              <a:t>the</a:t>
            </a:r>
            <a:r>
              <a:rPr lang="en-US" sz="2000" b="1" dirty="0"/>
              <a:t> Emergency Evacuation Checklist</a:t>
            </a:r>
            <a:r>
              <a:rPr lang="en-US" sz="2000" dirty="0"/>
              <a:t> </a:t>
            </a:r>
          </a:p>
        </p:txBody>
      </p:sp>
      <p:pic>
        <p:nvPicPr>
          <p:cNvPr id="4" name="Picture 3">
            <a:extLst>
              <a:ext uri="{FF2B5EF4-FFF2-40B4-BE49-F238E27FC236}">
                <a16:creationId xmlns:a16="http://schemas.microsoft.com/office/drawing/2014/main" id="{A2CF65F3-EA2A-A2D7-5D89-FC373389738C}"/>
              </a:ext>
            </a:extLst>
          </p:cNvPr>
          <p:cNvPicPr>
            <a:picLocks noChangeAspect="1"/>
          </p:cNvPicPr>
          <p:nvPr/>
        </p:nvPicPr>
        <p:blipFill>
          <a:blip r:embed="rId2"/>
          <a:stretch>
            <a:fillRect/>
          </a:stretch>
        </p:blipFill>
        <p:spPr>
          <a:xfrm>
            <a:off x="1201947" y="1251529"/>
            <a:ext cx="6363588" cy="2400635"/>
          </a:xfrm>
          <a:prstGeom prst="rect">
            <a:avLst/>
          </a:prstGeom>
        </p:spPr>
      </p:pic>
      <p:pic>
        <p:nvPicPr>
          <p:cNvPr id="6" name="Picture 5">
            <a:extLst>
              <a:ext uri="{FF2B5EF4-FFF2-40B4-BE49-F238E27FC236}">
                <a16:creationId xmlns:a16="http://schemas.microsoft.com/office/drawing/2014/main" id="{52782F05-B8C9-B310-C114-A8E06F0D2078}"/>
              </a:ext>
            </a:extLst>
          </p:cNvPr>
          <p:cNvPicPr>
            <a:picLocks noChangeAspect="1"/>
          </p:cNvPicPr>
          <p:nvPr/>
        </p:nvPicPr>
        <p:blipFill>
          <a:blip r:embed="rId3"/>
          <a:stretch>
            <a:fillRect/>
          </a:stretch>
        </p:blipFill>
        <p:spPr>
          <a:xfrm>
            <a:off x="1201947" y="3652165"/>
            <a:ext cx="6363588" cy="3205836"/>
          </a:xfrm>
          <a:prstGeom prst="rect">
            <a:avLst/>
          </a:prstGeom>
        </p:spPr>
      </p:pic>
    </p:spTree>
    <p:extLst>
      <p:ext uri="{BB962C8B-B14F-4D97-AF65-F5344CB8AC3E}">
        <p14:creationId xmlns:p14="http://schemas.microsoft.com/office/powerpoint/2010/main" val="157247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E7698-3C39-D014-AD3B-763A91D3CF6B}"/>
              </a:ext>
            </a:extLst>
          </p:cNvPr>
          <p:cNvSpPr>
            <a:spLocks noGrp="1"/>
          </p:cNvSpPr>
          <p:nvPr>
            <p:ph type="title"/>
          </p:nvPr>
        </p:nvSpPr>
        <p:spPr>
          <a:xfrm>
            <a:off x="457200" y="274638"/>
            <a:ext cx="8229600" cy="317033"/>
          </a:xfrm>
        </p:spPr>
        <p:txBody>
          <a:bodyPr>
            <a:normAutofit fontScale="90000"/>
          </a:bodyPr>
          <a:lstStyle/>
          <a:p>
            <a:r>
              <a:rPr lang="en-US" sz="2000" dirty="0"/>
              <a:t>Complete result for the zip 21093</a:t>
            </a:r>
          </a:p>
        </p:txBody>
      </p:sp>
      <p:pic>
        <p:nvPicPr>
          <p:cNvPr id="4" name="Picture 3">
            <a:extLst>
              <a:ext uri="{FF2B5EF4-FFF2-40B4-BE49-F238E27FC236}">
                <a16:creationId xmlns:a16="http://schemas.microsoft.com/office/drawing/2014/main" id="{141C9149-FDD3-D3F0-D316-50472A6BCCA2}"/>
              </a:ext>
            </a:extLst>
          </p:cNvPr>
          <p:cNvPicPr>
            <a:picLocks noChangeAspect="1"/>
          </p:cNvPicPr>
          <p:nvPr/>
        </p:nvPicPr>
        <p:blipFill>
          <a:blip r:embed="rId2"/>
          <a:stretch>
            <a:fillRect/>
          </a:stretch>
        </p:blipFill>
        <p:spPr>
          <a:xfrm>
            <a:off x="2350887" y="662475"/>
            <a:ext cx="3592713" cy="1740066"/>
          </a:xfrm>
          <a:prstGeom prst="rect">
            <a:avLst/>
          </a:prstGeom>
        </p:spPr>
      </p:pic>
      <p:pic>
        <p:nvPicPr>
          <p:cNvPr id="6" name="Picture 5">
            <a:extLst>
              <a:ext uri="{FF2B5EF4-FFF2-40B4-BE49-F238E27FC236}">
                <a16:creationId xmlns:a16="http://schemas.microsoft.com/office/drawing/2014/main" id="{E1E89F09-CAC7-3F43-23F3-BFB1EEEA6D58}"/>
              </a:ext>
            </a:extLst>
          </p:cNvPr>
          <p:cNvPicPr>
            <a:picLocks noChangeAspect="1"/>
          </p:cNvPicPr>
          <p:nvPr/>
        </p:nvPicPr>
        <p:blipFill>
          <a:blip r:embed="rId3"/>
          <a:stretch>
            <a:fillRect/>
          </a:stretch>
        </p:blipFill>
        <p:spPr>
          <a:xfrm>
            <a:off x="2350887" y="2402541"/>
            <a:ext cx="3592713" cy="1740066"/>
          </a:xfrm>
          <a:prstGeom prst="rect">
            <a:avLst/>
          </a:prstGeom>
        </p:spPr>
      </p:pic>
      <p:pic>
        <p:nvPicPr>
          <p:cNvPr id="8" name="Picture 7">
            <a:extLst>
              <a:ext uri="{FF2B5EF4-FFF2-40B4-BE49-F238E27FC236}">
                <a16:creationId xmlns:a16="http://schemas.microsoft.com/office/drawing/2014/main" id="{1AE2A924-461F-06A1-8AAD-2FF808581A03}"/>
              </a:ext>
            </a:extLst>
          </p:cNvPr>
          <p:cNvPicPr>
            <a:picLocks noChangeAspect="1"/>
          </p:cNvPicPr>
          <p:nvPr/>
        </p:nvPicPr>
        <p:blipFill>
          <a:blip r:embed="rId4"/>
          <a:stretch>
            <a:fillRect/>
          </a:stretch>
        </p:blipFill>
        <p:spPr>
          <a:xfrm>
            <a:off x="2350887" y="4142608"/>
            <a:ext cx="3592713" cy="1666522"/>
          </a:xfrm>
          <a:prstGeom prst="rect">
            <a:avLst/>
          </a:prstGeom>
        </p:spPr>
      </p:pic>
      <p:pic>
        <p:nvPicPr>
          <p:cNvPr id="10" name="Picture 9">
            <a:extLst>
              <a:ext uri="{FF2B5EF4-FFF2-40B4-BE49-F238E27FC236}">
                <a16:creationId xmlns:a16="http://schemas.microsoft.com/office/drawing/2014/main" id="{82ED7E07-C359-64C2-3FAD-240B6D480A4C}"/>
              </a:ext>
            </a:extLst>
          </p:cNvPr>
          <p:cNvPicPr>
            <a:picLocks noChangeAspect="1"/>
          </p:cNvPicPr>
          <p:nvPr/>
        </p:nvPicPr>
        <p:blipFill>
          <a:blip r:embed="rId5"/>
          <a:stretch>
            <a:fillRect/>
          </a:stretch>
        </p:blipFill>
        <p:spPr>
          <a:xfrm>
            <a:off x="2350887" y="5810956"/>
            <a:ext cx="3592713" cy="1047044"/>
          </a:xfrm>
          <a:prstGeom prst="rect">
            <a:avLst/>
          </a:prstGeom>
        </p:spPr>
      </p:pic>
    </p:spTree>
    <p:extLst>
      <p:ext uri="{BB962C8B-B14F-4D97-AF65-F5344CB8AC3E}">
        <p14:creationId xmlns:p14="http://schemas.microsoft.com/office/powerpoint/2010/main" val="2267736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C003-358D-0C0B-1F3D-3F6C04A248BF}"/>
              </a:ext>
            </a:extLst>
          </p:cNvPr>
          <p:cNvSpPr>
            <a:spLocks noGrp="1"/>
          </p:cNvSpPr>
          <p:nvPr>
            <p:ph type="title"/>
          </p:nvPr>
        </p:nvSpPr>
        <p:spPr>
          <a:xfrm>
            <a:off x="457200" y="274638"/>
            <a:ext cx="8229600" cy="980421"/>
          </a:xfrm>
        </p:spPr>
        <p:txBody>
          <a:bodyPr>
            <a:normAutofit fontScale="90000"/>
          </a:bodyPr>
          <a:lstStyle/>
          <a:p>
            <a:r>
              <a:rPr lang="en-US" sz="2000" dirty="0"/>
              <a:t>Search zip code 77001 Houston, Texas ( high risk). Showing nearly shelter by fallback list(since live data does not have any shelter). Blue dot represents searched zip, green dot represents shelter(on mouse over it shows zip and shelter respectively)</a:t>
            </a:r>
          </a:p>
        </p:txBody>
      </p:sp>
      <p:pic>
        <p:nvPicPr>
          <p:cNvPr id="6" name="Picture 5">
            <a:extLst>
              <a:ext uri="{FF2B5EF4-FFF2-40B4-BE49-F238E27FC236}">
                <a16:creationId xmlns:a16="http://schemas.microsoft.com/office/drawing/2014/main" id="{F6B0FD80-A9DD-DE07-ADDA-0A5B14326202}"/>
              </a:ext>
            </a:extLst>
          </p:cNvPr>
          <p:cNvPicPr>
            <a:picLocks noChangeAspect="1"/>
          </p:cNvPicPr>
          <p:nvPr/>
        </p:nvPicPr>
        <p:blipFill>
          <a:blip r:embed="rId2"/>
          <a:stretch>
            <a:fillRect/>
          </a:stretch>
        </p:blipFill>
        <p:spPr>
          <a:xfrm>
            <a:off x="1573846" y="1255058"/>
            <a:ext cx="5996308" cy="5602941"/>
          </a:xfrm>
          <a:prstGeom prst="rect">
            <a:avLst/>
          </a:prstGeom>
        </p:spPr>
      </p:pic>
    </p:spTree>
    <p:extLst>
      <p:ext uri="{BB962C8B-B14F-4D97-AF65-F5344CB8AC3E}">
        <p14:creationId xmlns:p14="http://schemas.microsoft.com/office/powerpoint/2010/main" val="8447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456B-E13B-0CFB-6CE3-FF5736BAD6DA}"/>
              </a:ext>
            </a:extLst>
          </p:cNvPr>
          <p:cNvSpPr>
            <a:spLocks noGrp="1"/>
          </p:cNvSpPr>
          <p:nvPr>
            <p:ph type="title"/>
          </p:nvPr>
        </p:nvSpPr>
        <p:spPr/>
        <p:txBody>
          <a:bodyPr>
            <a:normAutofit fontScale="90000"/>
          </a:bodyPr>
          <a:lstStyle/>
          <a:p>
            <a:r>
              <a:rPr lang="en-US" dirty="0"/>
              <a:t>Conti.. Fire risk estimated. Fire 50 miles away(Low Risk)</a:t>
            </a:r>
          </a:p>
        </p:txBody>
      </p:sp>
      <p:pic>
        <p:nvPicPr>
          <p:cNvPr id="6" name="Picture 5">
            <a:extLst>
              <a:ext uri="{FF2B5EF4-FFF2-40B4-BE49-F238E27FC236}">
                <a16:creationId xmlns:a16="http://schemas.microsoft.com/office/drawing/2014/main" id="{B74466FB-BBBF-0765-9FCB-B618E43B42AC}"/>
              </a:ext>
            </a:extLst>
          </p:cNvPr>
          <p:cNvPicPr>
            <a:picLocks noChangeAspect="1"/>
          </p:cNvPicPr>
          <p:nvPr/>
        </p:nvPicPr>
        <p:blipFill>
          <a:blip r:embed="rId2"/>
          <a:stretch>
            <a:fillRect/>
          </a:stretch>
        </p:blipFill>
        <p:spPr>
          <a:xfrm>
            <a:off x="737385" y="2330824"/>
            <a:ext cx="6878278" cy="1969835"/>
          </a:xfrm>
          <a:prstGeom prst="rect">
            <a:avLst/>
          </a:prstGeom>
        </p:spPr>
      </p:pic>
    </p:spTree>
    <p:extLst>
      <p:ext uri="{BB962C8B-B14F-4D97-AF65-F5344CB8AC3E}">
        <p14:creationId xmlns:p14="http://schemas.microsoft.com/office/powerpoint/2010/main" val="2520455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1150"/>
          </a:xfrm>
        </p:spPr>
        <p:txBody>
          <a:bodyPr>
            <a:noAutofit/>
          </a:bodyPr>
          <a:lstStyle/>
          <a:p>
            <a:r>
              <a:rPr sz="3600" dirty="0">
                <a:solidFill>
                  <a:schemeClr val="bg1"/>
                </a:solidFill>
              </a:rPr>
              <a:t>What is FireShield.AI?</a:t>
            </a:r>
          </a:p>
        </p:txBody>
      </p:sp>
      <p:sp>
        <p:nvSpPr>
          <p:cNvPr id="3" name="Content Placeholder 2"/>
          <p:cNvSpPr>
            <a:spLocks noGrp="1"/>
          </p:cNvSpPr>
          <p:nvPr>
            <p:ph idx="1"/>
          </p:nvPr>
        </p:nvSpPr>
        <p:spPr/>
        <p:txBody>
          <a:bodyPr/>
          <a:lstStyle/>
          <a:p>
            <a:r>
              <a:rPr dirty="0">
                <a:solidFill>
                  <a:srgbClr val="FF0000"/>
                </a:solidFill>
              </a:rPr>
              <a:t>Detects wildfire risk by ZIP code</a:t>
            </a:r>
          </a:p>
          <a:p>
            <a:r>
              <a:rPr dirty="0">
                <a:solidFill>
                  <a:srgbClr val="FF0000"/>
                </a:solidFill>
              </a:rPr>
              <a:t>Locates nearby emergency shelters</a:t>
            </a:r>
          </a:p>
          <a:p>
            <a:r>
              <a:rPr dirty="0">
                <a:solidFill>
                  <a:srgbClr val="FF0000"/>
                </a:solidFill>
              </a:rPr>
              <a:t>Interactive map display</a:t>
            </a:r>
          </a:p>
          <a:p>
            <a:r>
              <a:rPr dirty="0">
                <a:solidFill>
                  <a:srgbClr val="FF0000"/>
                </a:solidFill>
              </a:rPr>
              <a:t>Built for safety and social good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245B4-A9B8-88D1-98CF-99233C251875}"/>
              </a:ext>
            </a:extLst>
          </p:cNvPr>
          <p:cNvSpPr>
            <a:spLocks noGrp="1"/>
          </p:cNvSpPr>
          <p:nvPr>
            <p:ph type="title"/>
          </p:nvPr>
        </p:nvSpPr>
        <p:spPr/>
        <p:txBody>
          <a:bodyPr>
            <a:normAutofit fontScale="90000"/>
          </a:bodyPr>
          <a:lstStyle/>
          <a:p>
            <a:r>
              <a:rPr lang="en-US" dirty="0"/>
              <a:t>Conti.. Fire risk estimated. Fire &lt;5 miles away(High Risk)</a:t>
            </a:r>
          </a:p>
        </p:txBody>
      </p:sp>
      <p:pic>
        <p:nvPicPr>
          <p:cNvPr id="6" name="Picture 5">
            <a:extLst>
              <a:ext uri="{FF2B5EF4-FFF2-40B4-BE49-F238E27FC236}">
                <a16:creationId xmlns:a16="http://schemas.microsoft.com/office/drawing/2014/main" id="{C5C9461B-B557-D987-30A6-72AC9CDAB3FB}"/>
              </a:ext>
            </a:extLst>
          </p:cNvPr>
          <p:cNvPicPr>
            <a:picLocks noChangeAspect="1"/>
          </p:cNvPicPr>
          <p:nvPr/>
        </p:nvPicPr>
        <p:blipFill>
          <a:blip r:embed="rId2"/>
          <a:stretch>
            <a:fillRect/>
          </a:stretch>
        </p:blipFill>
        <p:spPr>
          <a:xfrm>
            <a:off x="1609311" y="2628788"/>
            <a:ext cx="5925377" cy="1600423"/>
          </a:xfrm>
          <a:prstGeom prst="rect">
            <a:avLst/>
          </a:prstGeom>
        </p:spPr>
      </p:pic>
    </p:spTree>
    <p:extLst>
      <p:ext uri="{BB962C8B-B14F-4D97-AF65-F5344CB8AC3E}">
        <p14:creationId xmlns:p14="http://schemas.microsoft.com/office/powerpoint/2010/main" val="2745737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008B5-BAEA-9C1E-1095-1310A7E80407}"/>
              </a:ext>
            </a:extLst>
          </p:cNvPr>
          <p:cNvSpPr>
            <a:spLocks noGrp="1"/>
          </p:cNvSpPr>
          <p:nvPr>
            <p:ph type="title"/>
          </p:nvPr>
        </p:nvSpPr>
        <p:spPr/>
        <p:txBody>
          <a:bodyPr>
            <a:normAutofit fontScale="90000"/>
          </a:bodyPr>
          <a:lstStyle/>
          <a:p>
            <a:r>
              <a:rPr lang="en-US" dirty="0"/>
              <a:t>Conti.. Fire risk estimated. </a:t>
            </a:r>
            <a:r>
              <a:rPr lang="en-US"/>
              <a:t>Fire 14 </a:t>
            </a:r>
            <a:r>
              <a:rPr lang="en-US" dirty="0"/>
              <a:t>miles away(Moderate Risk)</a:t>
            </a:r>
          </a:p>
        </p:txBody>
      </p:sp>
      <p:pic>
        <p:nvPicPr>
          <p:cNvPr id="4" name="Picture 3">
            <a:extLst>
              <a:ext uri="{FF2B5EF4-FFF2-40B4-BE49-F238E27FC236}">
                <a16:creationId xmlns:a16="http://schemas.microsoft.com/office/drawing/2014/main" id="{63702EC6-0CB7-611F-1252-F4E562DDD900}"/>
              </a:ext>
            </a:extLst>
          </p:cNvPr>
          <p:cNvPicPr>
            <a:picLocks noChangeAspect="1"/>
          </p:cNvPicPr>
          <p:nvPr/>
        </p:nvPicPr>
        <p:blipFill>
          <a:blip r:embed="rId2"/>
          <a:stretch>
            <a:fillRect/>
          </a:stretch>
        </p:blipFill>
        <p:spPr>
          <a:xfrm>
            <a:off x="1480706" y="2633551"/>
            <a:ext cx="6182588" cy="1590897"/>
          </a:xfrm>
          <a:prstGeom prst="rect">
            <a:avLst/>
          </a:prstGeom>
        </p:spPr>
      </p:pic>
    </p:spTree>
    <p:extLst>
      <p:ext uri="{BB962C8B-B14F-4D97-AF65-F5344CB8AC3E}">
        <p14:creationId xmlns:p14="http://schemas.microsoft.com/office/powerpoint/2010/main" val="2379985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It Works – At a Glance</a:t>
            </a:r>
          </a:p>
        </p:txBody>
      </p:sp>
      <p:sp>
        <p:nvSpPr>
          <p:cNvPr id="3" name="Content Placeholder 2"/>
          <p:cNvSpPr>
            <a:spLocks noGrp="1"/>
          </p:cNvSpPr>
          <p:nvPr>
            <p:ph idx="1"/>
          </p:nvPr>
        </p:nvSpPr>
        <p:spPr/>
        <p:txBody>
          <a:bodyPr/>
          <a:lstStyle/>
          <a:p>
            <a:endParaRPr dirty="0"/>
          </a:p>
          <a:p>
            <a:pPr>
              <a:defRPr sz="2000">
                <a:latin typeface="Calibri"/>
              </a:defRPr>
            </a:pPr>
            <a:r>
              <a:rPr dirty="0"/>
              <a:t>User enters a U.S. ZIP code</a:t>
            </a:r>
          </a:p>
          <a:p>
            <a:pPr>
              <a:defRPr sz="2000">
                <a:latin typeface="Calibri"/>
              </a:defRPr>
            </a:pPr>
            <a:r>
              <a:rPr dirty="0"/>
              <a:t> Application determines location coordinates</a:t>
            </a:r>
          </a:p>
          <a:p>
            <a:pPr>
              <a:defRPr sz="2000">
                <a:latin typeface="Calibri"/>
              </a:defRPr>
            </a:pPr>
            <a:r>
              <a:rPr dirty="0"/>
              <a:t> Fire risk is estimated using dummy or real fire data</a:t>
            </a:r>
          </a:p>
          <a:p>
            <a:pPr>
              <a:defRPr sz="2000">
                <a:latin typeface="Calibri"/>
              </a:defRPr>
            </a:pPr>
            <a:r>
              <a:rPr dirty="0"/>
              <a:t> Nearby emergency shelters are located (live or fallback)</a:t>
            </a:r>
          </a:p>
          <a:p>
            <a:pPr>
              <a:defRPr sz="2000">
                <a:latin typeface="Calibri"/>
              </a:defRPr>
            </a:pPr>
            <a:r>
              <a:rPr dirty="0"/>
              <a:t> Visual map with tooltips and checklist is displayed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Unique Features</a:t>
            </a:r>
          </a:p>
        </p:txBody>
      </p:sp>
      <p:sp>
        <p:nvSpPr>
          <p:cNvPr id="3" name="Content Placeholder 2"/>
          <p:cNvSpPr>
            <a:spLocks noGrp="1"/>
          </p:cNvSpPr>
          <p:nvPr>
            <p:ph idx="1"/>
          </p:nvPr>
        </p:nvSpPr>
        <p:spPr/>
        <p:txBody>
          <a:bodyPr/>
          <a:lstStyle/>
          <a:p>
            <a:endParaRPr dirty="0"/>
          </a:p>
          <a:p>
            <a:pPr>
              <a:defRPr sz="2000">
                <a:latin typeface="Calibri"/>
              </a:defRPr>
            </a:pPr>
            <a:r>
              <a:rPr dirty="0"/>
              <a:t> Combines real-time and fallback data seamlessly</a:t>
            </a:r>
          </a:p>
          <a:p>
            <a:pPr>
              <a:defRPr sz="2000">
                <a:latin typeface="Calibri"/>
              </a:defRPr>
            </a:pPr>
            <a:r>
              <a:rPr dirty="0"/>
              <a:t> Visual map with ZIP code and shelter tooltips</a:t>
            </a:r>
          </a:p>
          <a:p>
            <a:pPr>
              <a:defRPr sz="2000">
                <a:latin typeface="Calibri"/>
              </a:defRPr>
            </a:pPr>
            <a:r>
              <a:rPr dirty="0"/>
              <a:t> Generates personalized evacuation checklist</a:t>
            </a:r>
          </a:p>
          <a:p>
            <a:pPr>
              <a:defRPr sz="2000">
                <a:latin typeface="Calibri"/>
              </a:defRPr>
            </a:pPr>
            <a:r>
              <a:rPr dirty="0"/>
              <a:t> Works even if live shelter data is unavailable</a:t>
            </a:r>
          </a:p>
          <a:p>
            <a:pPr>
              <a:defRPr sz="2000">
                <a:latin typeface="Calibri"/>
              </a:defRPr>
            </a:pPr>
            <a:r>
              <a:rPr dirty="0"/>
              <a:t> Built using Streamlit, </a:t>
            </a:r>
            <a:r>
              <a:rPr dirty="0" err="1"/>
              <a:t>pydeck</a:t>
            </a:r>
            <a:r>
              <a:rPr dirty="0"/>
              <a:t>, Pandas, and REST APIs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Final Thoughts</a:t>
            </a:r>
          </a:p>
        </p:txBody>
      </p:sp>
      <p:sp>
        <p:nvSpPr>
          <p:cNvPr id="3" name="Content Placeholder 2"/>
          <p:cNvSpPr>
            <a:spLocks noGrp="1"/>
          </p:cNvSpPr>
          <p:nvPr>
            <p:ph idx="1"/>
          </p:nvPr>
        </p:nvSpPr>
        <p:spPr/>
        <p:txBody>
          <a:bodyPr/>
          <a:lstStyle/>
          <a:p>
            <a:endParaRPr dirty="0"/>
          </a:p>
          <a:p>
            <a:pPr>
              <a:defRPr sz="2000">
                <a:latin typeface="Calibri"/>
              </a:defRPr>
            </a:pPr>
            <a:r>
              <a:rPr dirty="0"/>
              <a:t> Impact:</a:t>
            </a:r>
          </a:p>
          <a:p>
            <a:pPr marL="0" indent="0">
              <a:buNone/>
              <a:defRPr sz="2000">
                <a:latin typeface="Calibri"/>
              </a:defRPr>
            </a:pPr>
            <a:r>
              <a:rPr dirty="0"/>
              <a:t>- Instantly helps users evaluate wildfire risk</a:t>
            </a:r>
          </a:p>
          <a:p>
            <a:pPr marL="0" indent="0">
              <a:buNone/>
              <a:defRPr sz="2000">
                <a:latin typeface="Calibri"/>
              </a:defRPr>
            </a:pPr>
            <a:r>
              <a:rPr dirty="0"/>
              <a:t>- Provides shelter guidance within 25 </a:t>
            </a:r>
            <a:r>
              <a:rPr lang="en-US" dirty="0"/>
              <a:t>miles</a:t>
            </a:r>
            <a:endParaRPr dirty="0"/>
          </a:p>
          <a:p>
            <a:pPr marL="0" indent="0">
              <a:buNone/>
              <a:defRPr sz="2000">
                <a:latin typeface="Calibri"/>
              </a:defRPr>
            </a:pPr>
            <a:r>
              <a:rPr dirty="0"/>
              <a:t>- Supports users in preparing an emergency checklist</a:t>
            </a:r>
          </a:p>
          <a:p>
            <a:pPr>
              <a:defRPr sz="2000">
                <a:latin typeface="Calibri"/>
              </a:defRPr>
            </a:pPr>
            <a:r>
              <a:rPr dirty="0"/>
              <a:t> Future Work:</a:t>
            </a:r>
          </a:p>
          <a:p>
            <a:pPr marL="0" indent="0">
              <a:buNone/>
              <a:defRPr sz="2000">
                <a:latin typeface="Calibri"/>
              </a:defRPr>
            </a:pPr>
            <a:r>
              <a:rPr dirty="0"/>
              <a:t>- Integrate NASA MODIS/VIIRS real-time fire data</a:t>
            </a:r>
          </a:p>
          <a:p>
            <a:pPr marL="0" indent="0">
              <a:buNone/>
              <a:defRPr sz="2000">
                <a:latin typeface="Calibri"/>
              </a:defRPr>
            </a:pPr>
            <a:r>
              <a:rPr dirty="0"/>
              <a:t>- Add alert system via email or text message</a:t>
            </a:r>
          </a:p>
          <a:p>
            <a:pPr marL="0" indent="0">
              <a:buNone/>
              <a:defRPr sz="2000">
                <a:latin typeface="Calibri"/>
              </a:defRPr>
            </a:pPr>
            <a:r>
              <a:rPr dirty="0"/>
              <a:t>- Introduce multilingual interface for broader access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chemeClr val="bg1"/>
                </a:solidFill>
              </a:rPr>
              <a:t>Tools Used</a:t>
            </a:r>
          </a:p>
        </p:txBody>
      </p:sp>
      <p:sp>
        <p:nvSpPr>
          <p:cNvPr id="3" name="Content Placeholder 2"/>
          <p:cNvSpPr>
            <a:spLocks noGrp="1"/>
          </p:cNvSpPr>
          <p:nvPr>
            <p:ph idx="1"/>
          </p:nvPr>
        </p:nvSpPr>
        <p:spPr/>
        <p:txBody>
          <a:bodyPr/>
          <a:lstStyle/>
          <a:p>
            <a:r>
              <a:rPr dirty="0">
                <a:solidFill>
                  <a:schemeClr val="bg1"/>
                </a:solidFill>
              </a:rPr>
              <a:t> Python &amp; Streamlit</a:t>
            </a:r>
          </a:p>
          <a:p>
            <a:r>
              <a:rPr dirty="0">
                <a:solidFill>
                  <a:schemeClr val="bg1"/>
                </a:solidFill>
              </a:rPr>
              <a:t> </a:t>
            </a:r>
            <a:r>
              <a:rPr dirty="0" err="1">
                <a:solidFill>
                  <a:schemeClr val="bg1"/>
                </a:solidFill>
              </a:rPr>
              <a:t>Pydeck</a:t>
            </a:r>
            <a:r>
              <a:rPr dirty="0">
                <a:solidFill>
                  <a:schemeClr val="bg1"/>
                </a:solidFill>
              </a:rPr>
              <a:t> for map visualization</a:t>
            </a:r>
          </a:p>
          <a:p>
            <a:r>
              <a:rPr dirty="0">
                <a:solidFill>
                  <a:schemeClr val="bg1"/>
                </a:solidFill>
              </a:rPr>
              <a:t> Zippopotam.us &amp; ArcGIS APIs</a:t>
            </a:r>
          </a:p>
          <a:p>
            <a:r>
              <a:rPr dirty="0">
                <a:solidFill>
                  <a:schemeClr val="bg1"/>
                </a:solidFill>
              </a:rPr>
              <a:t> GitHub for version control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732473-2816-9E43-BEF6-C96B3395C7AF}"/>
              </a:ext>
            </a:extLst>
          </p:cNvPr>
          <p:cNvPicPr>
            <a:picLocks noChangeAspect="1"/>
          </p:cNvPicPr>
          <p:nvPr/>
        </p:nvPicPr>
        <p:blipFill>
          <a:blip r:embed="rId3"/>
          <a:stretch>
            <a:fillRect/>
          </a:stretch>
        </p:blipFill>
        <p:spPr>
          <a:xfrm>
            <a:off x="0" y="0"/>
            <a:ext cx="9144000" cy="6920753"/>
          </a:xfrm>
          <a:prstGeom prst="rect">
            <a:avLst/>
          </a:prstGeom>
        </p:spPr>
      </p:pic>
      <p:sp>
        <p:nvSpPr>
          <p:cNvPr id="3" name="Content Placeholder 2"/>
          <p:cNvSpPr>
            <a:spLocks noGrp="1"/>
          </p:cNvSpPr>
          <p:nvPr>
            <p:ph idx="1"/>
          </p:nvPr>
        </p:nvSpPr>
        <p:spPr/>
        <p:txBody>
          <a:bodyPr/>
          <a:lstStyle/>
          <a:p>
            <a:r>
              <a:rPr dirty="0">
                <a:solidFill>
                  <a:schemeClr val="bg1"/>
                </a:solidFill>
              </a:rPr>
              <a:t>Uses Zippopotam.us API to fetch latitude and longitude for a ZIP code</a:t>
            </a:r>
          </a:p>
        </p:txBody>
      </p:sp>
      <p:sp>
        <p:nvSpPr>
          <p:cNvPr id="2" name="Title 1"/>
          <p:cNvSpPr>
            <a:spLocks noGrp="1"/>
          </p:cNvSpPr>
          <p:nvPr>
            <p:ph type="title"/>
          </p:nvPr>
        </p:nvSpPr>
        <p:spPr/>
        <p:txBody>
          <a:bodyPr>
            <a:normAutofit/>
          </a:bodyPr>
          <a:lstStyle/>
          <a:p>
            <a:r>
              <a:rPr sz="2800" dirty="0">
                <a:solidFill>
                  <a:schemeClr val="bg1"/>
                </a:solidFill>
              </a:rPr>
              <a:t>Get ZIP Coordinates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F74AA9-BCD8-E2CC-5E22-8840C80066CD}"/>
              </a:ext>
            </a:extLst>
          </p:cNvPr>
          <p:cNvPicPr>
            <a:picLocks noChangeAspect="1"/>
          </p:cNvPicPr>
          <p:nvPr/>
        </p:nvPicPr>
        <p:blipFill>
          <a:blip r:embed="rId2"/>
          <a:stretch>
            <a:fillRect/>
          </a:stretch>
        </p:blipFill>
        <p:spPr>
          <a:xfrm>
            <a:off x="-17014" y="0"/>
            <a:ext cx="9161014" cy="6858000"/>
          </a:xfrm>
          <a:prstGeom prst="rect">
            <a:avLst/>
          </a:prstGeom>
        </p:spPr>
      </p:pic>
      <p:sp>
        <p:nvSpPr>
          <p:cNvPr id="2" name="Title 1"/>
          <p:cNvSpPr>
            <a:spLocks noGrp="1"/>
          </p:cNvSpPr>
          <p:nvPr>
            <p:ph type="title"/>
          </p:nvPr>
        </p:nvSpPr>
        <p:spPr/>
        <p:txBody>
          <a:bodyPr/>
          <a:lstStyle/>
          <a:p>
            <a:r>
              <a:rPr dirty="0">
                <a:solidFill>
                  <a:srgbClr val="FF0000"/>
                </a:solidFill>
              </a:rPr>
              <a:t>Fire Risk Detection</a:t>
            </a:r>
          </a:p>
        </p:txBody>
      </p:sp>
      <p:sp>
        <p:nvSpPr>
          <p:cNvPr id="3" name="Content Placeholder 2"/>
          <p:cNvSpPr>
            <a:spLocks noGrp="1"/>
          </p:cNvSpPr>
          <p:nvPr>
            <p:ph idx="1"/>
          </p:nvPr>
        </p:nvSpPr>
        <p:spPr/>
        <p:txBody>
          <a:bodyPr/>
          <a:lstStyle/>
          <a:p>
            <a:r>
              <a:rPr dirty="0">
                <a:solidFill>
                  <a:srgbClr val="FF0000"/>
                </a:solidFill>
              </a:rPr>
              <a:t>Uses Haversine formula to detect proximity to wildfire hotspots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A3358F-216C-A6FD-DCD5-2CE945FBBF03}"/>
              </a:ext>
            </a:extLst>
          </p:cNvPr>
          <p:cNvPicPr>
            <a:picLocks noChangeAspect="1"/>
          </p:cNvPicPr>
          <p:nvPr/>
        </p:nvPicPr>
        <p:blipFill>
          <a:blip r:embed="rId2"/>
          <a:stretch>
            <a:fillRect/>
          </a:stretch>
        </p:blipFill>
        <p:spPr>
          <a:xfrm>
            <a:off x="0" y="0"/>
            <a:ext cx="9130794" cy="6858000"/>
          </a:xfrm>
          <a:prstGeom prst="rect">
            <a:avLst/>
          </a:prstGeom>
        </p:spPr>
      </p:pic>
      <p:sp>
        <p:nvSpPr>
          <p:cNvPr id="2" name="Title 1"/>
          <p:cNvSpPr>
            <a:spLocks noGrp="1"/>
          </p:cNvSpPr>
          <p:nvPr>
            <p:ph type="title"/>
          </p:nvPr>
        </p:nvSpPr>
        <p:spPr/>
        <p:txBody>
          <a:bodyPr>
            <a:normAutofit/>
          </a:bodyPr>
          <a:lstStyle/>
          <a:p>
            <a:r>
              <a:rPr sz="2800" dirty="0">
                <a:solidFill>
                  <a:schemeClr val="bg1"/>
                </a:solidFill>
              </a:rPr>
              <a:t>Locate Nearby Shelters</a:t>
            </a:r>
          </a:p>
        </p:txBody>
      </p:sp>
      <p:sp>
        <p:nvSpPr>
          <p:cNvPr id="3" name="Content Placeholder 2"/>
          <p:cNvSpPr>
            <a:spLocks noGrp="1"/>
          </p:cNvSpPr>
          <p:nvPr>
            <p:ph idx="1"/>
          </p:nvPr>
        </p:nvSpPr>
        <p:spPr/>
        <p:txBody>
          <a:bodyPr>
            <a:normAutofit/>
          </a:bodyPr>
          <a:lstStyle/>
          <a:p>
            <a:r>
              <a:rPr sz="2400" dirty="0">
                <a:solidFill>
                  <a:schemeClr val="bg1"/>
                </a:solidFill>
              </a:rPr>
              <a:t>Pulls data from ArcGIS Shelter API or fallback CSV to display emergency shelters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4800" dirty="0">
                <a:solidFill>
                  <a:schemeClr val="bg1"/>
                </a:solidFill>
              </a:rPr>
              <a:t>Map Display</a:t>
            </a:r>
          </a:p>
        </p:txBody>
      </p:sp>
      <p:sp>
        <p:nvSpPr>
          <p:cNvPr id="3" name="Content Placeholder 2"/>
          <p:cNvSpPr>
            <a:spLocks noGrp="1"/>
          </p:cNvSpPr>
          <p:nvPr>
            <p:ph idx="1"/>
          </p:nvPr>
        </p:nvSpPr>
        <p:spPr/>
        <p:txBody>
          <a:bodyPr>
            <a:normAutofit/>
          </a:bodyPr>
          <a:lstStyle/>
          <a:p>
            <a:r>
              <a:rPr sz="3600" dirty="0">
                <a:solidFill>
                  <a:schemeClr val="bg1"/>
                </a:solidFill>
              </a:rPr>
              <a:t>Displays user location and shelters using </a:t>
            </a:r>
            <a:r>
              <a:rPr sz="3600" dirty="0" err="1">
                <a:solidFill>
                  <a:schemeClr val="bg1"/>
                </a:solidFill>
              </a:rPr>
              <a:t>Pydeck</a:t>
            </a:r>
            <a:r>
              <a:rPr sz="3600" dirty="0">
                <a:solidFill>
                  <a:schemeClr val="bg1"/>
                </a:solidFill>
              </a:rPr>
              <a:t> map in Streamlit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chemeClr val="bg1"/>
                </a:solidFill>
              </a:rPr>
              <a:t>Streamlit UI Design</a:t>
            </a:r>
          </a:p>
        </p:txBody>
      </p:sp>
      <p:sp>
        <p:nvSpPr>
          <p:cNvPr id="3" name="Content Placeholder 2"/>
          <p:cNvSpPr>
            <a:spLocks noGrp="1"/>
          </p:cNvSpPr>
          <p:nvPr>
            <p:ph idx="1"/>
          </p:nvPr>
        </p:nvSpPr>
        <p:spPr/>
        <p:txBody>
          <a:bodyPr/>
          <a:lstStyle/>
          <a:p>
            <a:r>
              <a:rPr dirty="0">
                <a:solidFill>
                  <a:schemeClr val="bg1"/>
                </a:solidFill>
              </a:rPr>
              <a:t>Implemented custom CSS for a clean, user-friendly design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Upload to GitHub</a:t>
            </a:r>
          </a:p>
        </p:txBody>
      </p:sp>
      <p:sp>
        <p:nvSpPr>
          <p:cNvPr id="3" name="Content Placeholder 2"/>
          <p:cNvSpPr>
            <a:spLocks noGrp="1"/>
          </p:cNvSpPr>
          <p:nvPr>
            <p:ph idx="1"/>
          </p:nvPr>
        </p:nvSpPr>
        <p:spPr/>
        <p:txBody>
          <a:bodyPr/>
          <a:lstStyle/>
          <a:p>
            <a:r>
              <a:t>1. Created GitHub repository</a:t>
            </a:r>
          </a:p>
          <a:p>
            <a:r>
              <a:t>2. Uploaded code and README</a:t>
            </a:r>
          </a:p>
          <a:p>
            <a:r>
              <a:t>3. Added project description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297</TotalTime>
  <Words>694</Words>
  <Application>Microsoft Office PowerPoint</Application>
  <PresentationFormat>On-screen Show (4:3)</PresentationFormat>
  <Paragraphs>71</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FireShield.AI – Wildfire Risk Detection &amp; Shelter Locator</vt:lpstr>
      <vt:lpstr>What is FireShield.AI?</vt:lpstr>
      <vt:lpstr>Tools Used</vt:lpstr>
      <vt:lpstr>Get ZIP Coordinates</vt:lpstr>
      <vt:lpstr>Fire Risk Detection</vt:lpstr>
      <vt:lpstr>Locate Nearby Shelters</vt:lpstr>
      <vt:lpstr>Map Display</vt:lpstr>
      <vt:lpstr>Streamlit UI Design</vt:lpstr>
      <vt:lpstr>Upload to GitHub</vt:lpstr>
      <vt:lpstr>Final Thoughts</vt:lpstr>
      <vt:lpstr>First application launch screen</vt:lpstr>
      <vt:lpstr>Search- Enter the zip code and click on Generate My Checklist &amp; Risk</vt:lpstr>
      <vt:lpstr>The result for entered zip code 21093-Shelters and Estimated Fire Risk  There are no shelters from the live data and fallback shelters. Note: Fallback Shelters- The offline data stored in the Shelters_Full_Mock.csv file  </vt:lpstr>
      <vt:lpstr>The result for entered zip code 21093-Location on the MAP</vt:lpstr>
      <vt:lpstr>Default Emergency Evacuation Checklist before selecting any “Personalize Your Checklist”</vt:lpstr>
      <vt:lpstr>After selecting all “Personalize Your Checklist” the Emergency Evacuation Checklist </vt:lpstr>
      <vt:lpstr>Complete result for the zip 21093</vt:lpstr>
      <vt:lpstr>Search zip code 77001 Houston, Texas ( high risk). Showing nearly shelter by fallback list(since live data does not have any shelter). Blue dot represents searched zip, green dot represents shelter(on mouse over it shows zip and shelter respectively)</vt:lpstr>
      <vt:lpstr>Conti.. Fire risk estimated. Fire 50 miles away(Low Risk)</vt:lpstr>
      <vt:lpstr>Conti.. Fire risk estimated. Fire &lt;5 miles away(High Risk)</vt:lpstr>
      <vt:lpstr>Conti.. Fire risk estimated. Fire 14 miles away(Moderate Risk)</vt:lpstr>
      <vt:lpstr>How It Works – At a Glance</vt:lpstr>
      <vt:lpstr>Unique Features</vt:lpstr>
      <vt:lpstr>Final Thoughts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14108</dc:creator>
  <cp:keywords/>
  <dc:description>generated using python-pptx</dc:description>
  <cp:lastModifiedBy>14108474606</cp:lastModifiedBy>
  <cp:revision>38</cp:revision>
  <dcterms:created xsi:type="dcterms:W3CDTF">2013-01-27T09:14:16Z</dcterms:created>
  <dcterms:modified xsi:type="dcterms:W3CDTF">2025-08-07T22:45:04Z</dcterms:modified>
  <cp:category/>
</cp:coreProperties>
</file>